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5113000" cy="21602700"/>
  <p:notesSz cx="29819600" cy="42341800"/>
  <p:embeddedFontLst>
    <p:embeddedFont>
      <p:font typeface="Inter Bold" panose="020B0604020202020204" charset="0"/>
      <p:regular r:id="rId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82233" autoAdjust="0"/>
  </p:normalViewPr>
  <p:slideViewPr>
    <p:cSldViewPr>
      <p:cViewPr>
        <p:scale>
          <a:sx n="60" d="100"/>
          <a:sy n="60" d="100"/>
        </p:scale>
        <p:origin x="326" y="1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font" Target="fonts/font1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antet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12921825" cy="2124443"/>
          </a:xfrm>
          <a:prstGeom prst="rect">
            <a:avLst/>
          </a:prstGeom>
        </p:spPr>
        <p:txBody>
          <a:bodyPr vert="horz" lIns="412337" tIns="206168" rIns="412337" bIns="206168" rtlCol="0"/>
          <a:lstStyle>
            <a:lvl1pPr algn="l">
              <a:defRPr sz="5400"/>
            </a:lvl1pPr>
          </a:lstStyle>
          <a:p>
            <a:endParaRPr lang="ro-RO"/>
          </a:p>
        </p:txBody>
      </p:sp>
      <p:sp>
        <p:nvSpPr>
          <p:cNvPr id="3" name="Substituent dată 2"/>
          <p:cNvSpPr>
            <a:spLocks noGrp="1"/>
          </p:cNvSpPr>
          <p:nvPr>
            <p:ph type="dt" idx="1"/>
          </p:nvPr>
        </p:nvSpPr>
        <p:spPr>
          <a:xfrm>
            <a:off x="16890876" y="0"/>
            <a:ext cx="12921825" cy="2124443"/>
          </a:xfrm>
          <a:prstGeom prst="rect">
            <a:avLst/>
          </a:prstGeom>
        </p:spPr>
        <p:txBody>
          <a:bodyPr vert="horz" lIns="412337" tIns="206168" rIns="412337" bIns="206168" rtlCol="0"/>
          <a:lstStyle>
            <a:lvl1pPr algn="r">
              <a:defRPr sz="5400"/>
            </a:lvl1pPr>
          </a:lstStyle>
          <a:p>
            <a:fld id="{BEA1D6D6-272F-4904-A1EC-F3DF8895BFF5}" type="datetimeFigureOut">
              <a:rPr lang="ro-RO" smtClean="0"/>
              <a:t>03.02.2026</a:t>
            </a:fld>
            <a:endParaRPr lang="ro-RO"/>
          </a:p>
        </p:txBody>
      </p:sp>
      <p:sp>
        <p:nvSpPr>
          <p:cNvPr id="4" name="Substituent imagine diapozitiv 3"/>
          <p:cNvSpPr>
            <a:spLocks noGrp="1" noRot="1" noChangeAspect="1"/>
          </p:cNvSpPr>
          <p:nvPr>
            <p:ph type="sldImg" idx="2"/>
          </p:nvPr>
        </p:nvSpPr>
        <p:spPr>
          <a:xfrm>
            <a:off x="9910763" y="5294313"/>
            <a:ext cx="9998075" cy="14290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412337" tIns="206168" rIns="412337" bIns="206168" rtlCol="0" anchor="ctr"/>
          <a:lstStyle/>
          <a:p>
            <a:endParaRPr lang="ro-RO"/>
          </a:p>
        </p:txBody>
      </p:sp>
      <p:sp>
        <p:nvSpPr>
          <p:cNvPr id="5" name="Substituent note 4"/>
          <p:cNvSpPr>
            <a:spLocks noGrp="1"/>
          </p:cNvSpPr>
          <p:nvPr>
            <p:ph type="body" sz="quarter" idx="3"/>
          </p:nvPr>
        </p:nvSpPr>
        <p:spPr>
          <a:xfrm>
            <a:off x="2981960" y="20376991"/>
            <a:ext cx="23855680" cy="16672084"/>
          </a:xfrm>
          <a:prstGeom prst="rect">
            <a:avLst/>
          </a:prstGeom>
        </p:spPr>
        <p:txBody>
          <a:bodyPr vert="horz" lIns="412337" tIns="206168" rIns="412337" bIns="206168" rtlCol="0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4"/>
          </p:nvPr>
        </p:nvSpPr>
        <p:spPr>
          <a:xfrm>
            <a:off x="2" y="40217367"/>
            <a:ext cx="12921825" cy="2124439"/>
          </a:xfrm>
          <a:prstGeom prst="rect">
            <a:avLst/>
          </a:prstGeom>
        </p:spPr>
        <p:txBody>
          <a:bodyPr vert="horz" lIns="412337" tIns="206168" rIns="412337" bIns="206168" rtlCol="0" anchor="b"/>
          <a:lstStyle>
            <a:lvl1pPr algn="l">
              <a:defRPr sz="5400"/>
            </a:lvl1pPr>
          </a:lstStyle>
          <a:p>
            <a:endParaRPr lang="ro-RO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5"/>
          </p:nvPr>
        </p:nvSpPr>
        <p:spPr>
          <a:xfrm>
            <a:off x="16890876" y="40217367"/>
            <a:ext cx="12921825" cy="2124439"/>
          </a:xfrm>
          <a:prstGeom prst="rect">
            <a:avLst/>
          </a:prstGeom>
        </p:spPr>
        <p:txBody>
          <a:bodyPr vert="horz" lIns="412337" tIns="206168" rIns="412337" bIns="206168" rtlCol="0" anchor="b"/>
          <a:lstStyle>
            <a:lvl1pPr algn="r">
              <a:defRPr sz="5400"/>
            </a:lvl1pPr>
          </a:lstStyle>
          <a:p>
            <a:fld id="{D8825737-F21C-485F-BB73-174DAFBC69FA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6970183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imagine diapozitiv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ubstituent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ro-RO" b="1" dirty="0"/>
              <a:t>Instrucțiuni pentru redactarea posterului A0 </a:t>
            </a:r>
            <a:r>
              <a:rPr lang="ro-RO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841 x 1189 mm</a:t>
            </a:r>
            <a:endParaRPr lang="ro-RO" b="1" dirty="0"/>
          </a:p>
          <a:p>
            <a:pPr>
              <a:buNone/>
            </a:pPr>
            <a:r>
              <a:rPr lang="ro-RO" dirty="0"/>
              <a:t>1️⃣ </a:t>
            </a:r>
            <a:r>
              <a:rPr lang="ro-RO" b="1" dirty="0"/>
              <a:t>Informații obligatorii:</a:t>
            </a:r>
            <a:endParaRPr lang="ro-RO" dirty="0"/>
          </a:p>
          <a:p>
            <a:pPr>
              <a:buFont typeface="Arial" panose="020B0604020202020204" pitchFamily="34" charset="0"/>
              <a:buChar char="•"/>
            </a:pPr>
            <a:r>
              <a:rPr lang="ro-RO" dirty="0"/>
              <a:t>Titlul proiectului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o-RO" dirty="0"/>
              <a:t>Numele și prenumele autorilor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o-RO" dirty="0"/>
              <a:t>Școala și clasa din care fac parte</a:t>
            </a:r>
          </a:p>
          <a:p>
            <a:pPr>
              <a:buNone/>
            </a:pPr>
            <a:r>
              <a:rPr lang="ro-RO" dirty="0"/>
              <a:t>2️⃣ </a:t>
            </a:r>
            <a:r>
              <a:rPr lang="ro-RO" b="1" dirty="0"/>
              <a:t>Format și stil:</a:t>
            </a:r>
            <a:endParaRPr lang="ro-RO" dirty="0"/>
          </a:p>
          <a:p>
            <a:pPr>
              <a:buFont typeface="Arial" panose="020B0604020202020204" pitchFamily="34" charset="0"/>
              <a:buChar char="•"/>
            </a:pPr>
            <a:r>
              <a:rPr lang="ro-RO" dirty="0"/>
              <a:t>Textul marcat cu verde oferă detalii despre font și dimensiunea acestuia; aceste pasaje trebuie </a:t>
            </a:r>
            <a:r>
              <a:rPr lang="ro-RO" b="1" dirty="0"/>
              <a:t>șterse</a:t>
            </a:r>
            <a:r>
              <a:rPr lang="ro-RO" dirty="0"/>
              <a:t> după completarea datelor.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o-RO" b="1" dirty="0"/>
              <a:t>Culoarea fontului:</a:t>
            </a:r>
            <a:r>
              <a:rPr lang="ro-RO" dirty="0"/>
              <a:t> negru.</a:t>
            </a:r>
          </a:p>
          <a:p>
            <a:pPr>
              <a:buNone/>
            </a:pPr>
            <a:r>
              <a:rPr lang="ro-RO" dirty="0"/>
              <a:t>3️⃣ </a:t>
            </a:r>
            <a:r>
              <a:rPr lang="ro-RO" b="1" dirty="0"/>
              <a:t>Conținut vizual:</a:t>
            </a:r>
            <a:endParaRPr lang="ro-RO" dirty="0"/>
          </a:p>
          <a:p>
            <a:pPr>
              <a:buFont typeface="Arial" panose="020B0604020202020204" pitchFamily="34" charset="0"/>
              <a:buChar char="•"/>
            </a:pPr>
            <a:r>
              <a:rPr lang="ro-RO" dirty="0"/>
              <a:t>Se pot adăuga imagini, grafice, diagrame sau alte elemente vizuale relevante pentru descrierea proiectului.</a:t>
            </a:r>
          </a:p>
          <a:p>
            <a:r>
              <a:rPr lang="ro-RO" dirty="0"/>
              <a:t>📌 </a:t>
            </a:r>
            <a:r>
              <a:rPr lang="ro-RO" b="1" dirty="0"/>
              <a:t>Scopul posterului:</a:t>
            </a:r>
            <a:br>
              <a:rPr lang="ro-RO" dirty="0"/>
            </a:br>
            <a:r>
              <a:rPr lang="ro-RO" dirty="0"/>
              <a:t>Să ofere un </a:t>
            </a:r>
            <a:r>
              <a:rPr lang="ro-RO" b="1" dirty="0"/>
              <a:t>rezumat clar și concis</a:t>
            </a:r>
            <a:r>
              <a:rPr lang="ro-RO" dirty="0"/>
              <a:t> al proiectului, accesibil tuturor participanților la conferință.</a:t>
            </a:r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825737-F21C-485F-BB73-174DAFBC69FA}" type="slidenum">
              <a:rPr lang="ro-RO" smtClean="0"/>
              <a:t>1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3820799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upare 13">
            <a:extLst>
              <a:ext uri="{FF2B5EF4-FFF2-40B4-BE49-F238E27FC236}">
                <a16:creationId xmlns:a16="http://schemas.microsoft.com/office/drawing/2014/main" id="{80A19DA9-9568-AD2F-A235-170DF0FA8345}"/>
              </a:ext>
            </a:extLst>
          </p:cNvPr>
          <p:cNvGrpSpPr/>
          <p:nvPr/>
        </p:nvGrpSpPr>
        <p:grpSpPr>
          <a:xfrm>
            <a:off x="2146298" y="359928"/>
            <a:ext cx="12096001" cy="1382002"/>
            <a:chOff x="2956130" y="201032"/>
            <a:chExt cx="11534569" cy="1532528"/>
          </a:xfrm>
        </p:grpSpPr>
        <p:sp>
          <p:nvSpPr>
            <p:cNvPr id="7" name="Freeform 7"/>
            <p:cNvSpPr/>
            <p:nvPr/>
          </p:nvSpPr>
          <p:spPr>
            <a:xfrm>
              <a:off x="11214100" y="301203"/>
              <a:ext cx="1662210" cy="1255514"/>
            </a:xfrm>
            <a:custGeom>
              <a:avLst/>
              <a:gdLst/>
              <a:ahLst/>
              <a:cxnLst/>
              <a:rect l="l" t="t" r="r" b="b"/>
              <a:pathLst>
                <a:path w="1143324" h="726052">
                  <a:moveTo>
                    <a:pt x="0" y="0"/>
                  </a:moveTo>
                  <a:lnTo>
                    <a:pt x="1143324" y="0"/>
                  </a:lnTo>
                  <a:lnTo>
                    <a:pt x="1143324" y="726052"/>
                  </a:lnTo>
                  <a:lnTo>
                    <a:pt x="0" y="72605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l="-9859" t="-13139" r="-11424" b="-17992"/>
              </a:stretch>
            </a:blipFill>
          </p:spPr>
          <p:txBody>
            <a:bodyPr/>
            <a:lstStyle/>
            <a:p>
              <a:endParaRPr lang="en-US"/>
            </a:p>
          </p:txBody>
        </p:sp>
        <p:grpSp>
          <p:nvGrpSpPr>
            <p:cNvPr id="13" name="Grupare 12">
              <a:extLst>
                <a:ext uri="{FF2B5EF4-FFF2-40B4-BE49-F238E27FC236}">
                  <a16:creationId xmlns:a16="http://schemas.microsoft.com/office/drawing/2014/main" id="{E89969BF-5BA1-2D25-FBF8-67652B7E2646}"/>
                </a:ext>
              </a:extLst>
            </p:cNvPr>
            <p:cNvGrpSpPr/>
            <p:nvPr/>
          </p:nvGrpSpPr>
          <p:grpSpPr>
            <a:xfrm>
              <a:off x="2956130" y="201032"/>
              <a:ext cx="11534569" cy="1532528"/>
              <a:chOff x="2956130" y="201032"/>
              <a:chExt cx="11534569" cy="1532528"/>
            </a:xfrm>
          </p:grpSpPr>
          <p:sp>
            <p:nvSpPr>
              <p:cNvPr id="6" name="Freeform 6"/>
              <p:cNvSpPr/>
              <p:nvPr/>
            </p:nvSpPr>
            <p:spPr>
              <a:xfrm>
                <a:off x="2956130" y="372273"/>
                <a:ext cx="2325223" cy="1211632"/>
              </a:xfrm>
              <a:custGeom>
                <a:avLst/>
                <a:gdLst/>
                <a:ahLst/>
                <a:cxnLst/>
                <a:rect l="l" t="t" r="r" b="b"/>
                <a:pathLst>
                  <a:path w="1591415" h="653837">
                    <a:moveTo>
                      <a:pt x="0" y="0"/>
                    </a:moveTo>
                    <a:lnTo>
                      <a:pt x="1591415" y="0"/>
                    </a:lnTo>
                    <a:lnTo>
                      <a:pt x="1591415" y="653837"/>
                    </a:lnTo>
                    <a:lnTo>
                      <a:pt x="0" y="653837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8" name="Freeform 8"/>
              <p:cNvSpPr/>
              <p:nvPr/>
            </p:nvSpPr>
            <p:spPr>
              <a:xfrm>
                <a:off x="12994602" y="201032"/>
                <a:ext cx="1496097" cy="1438736"/>
              </a:xfrm>
              <a:custGeom>
                <a:avLst/>
                <a:gdLst/>
                <a:ahLst/>
                <a:cxnLst/>
                <a:rect l="l" t="t" r="r" b="b"/>
                <a:pathLst>
                  <a:path w="791273" h="791273">
                    <a:moveTo>
                      <a:pt x="0" y="0"/>
                    </a:moveTo>
                    <a:lnTo>
                      <a:pt x="791272" y="0"/>
                    </a:lnTo>
                    <a:lnTo>
                      <a:pt x="791272" y="791273"/>
                    </a:lnTo>
                    <a:lnTo>
                      <a:pt x="0" y="791273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" name="TextBox 9"/>
              <p:cNvSpPr txBox="1"/>
              <p:nvPr/>
            </p:nvSpPr>
            <p:spPr>
              <a:xfrm>
                <a:off x="4487612" y="359688"/>
                <a:ext cx="6884644" cy="1373872"/>
              </a:xfrm>
              <a:prstGeom prst="rect">
                <a:avLst/>
              </a:prstGeom>
            </p:spPr>
            <p:txBody>
              <a:bodyPr wrap="square" lIns="0" tIns="0" rIns="0" bIns="0" rtlCol="0" anchor="t">
                <a:spAutoFit/>
              </a:bodyPr>
              <a:lstStyle/>
              <a:p>
                <a:pPr algn="ctr">
                  <a:lnSpc>
                    <a:spcPts val="3519"/>
                  </a:lnSpc>
                </a:pPr>
                <a:r>
                  <a:rPr lang="en-US" sz="2749" b="1" dirty="0">
                    <a:solidFill>
                      <a:srgbClr val="253954"/>
                    </a:solidFill>
                    <a:latin typeface="Inter Bold"/>
                    <a:ea typeface="Inter Bold"/>
                    <a:cs typeface="Inter Bold"/>
                    <a:sym typeface="Inter Bold"/>
                  </a:rPr>
                  <a:t>CONSTRUCȚIILE VIITORULUI</a:t>
                </a:r>
              </a:p>
              <a:p>
                <a:pPr algn="ctr">
                  <a:lnSpc>
                    <a:spcPts val="2739"/>
                  </a:lnSpc>
                </a:pPr>
                <a:r>
                  <a:rPr lang="en-US" sz="2139" b="1" dirty="0">
                    <a:solidFill>
                      <a:srgbClr val="253954"/>
                    </a:solidFill>
                    <a:latin typeface="Inter Bold"/>
                    <a:ea typeface="Inter Bold"/>
                    <a:cs typeface="Inter Bold"/>
                    <a:sym typeface="Inter Bold"/>
                  </a:rPr>
                  <a:t>EDIȚIA </a:t>
                </a:r>
                <a:r>
                  <a:rPr lang="ro-RO" sz="2139" b="1" dirty="0">
                    <a:solidFill>
                      <a:srgbClr val="253954"/>
                    </a:solidFill>
                    <a:latin typeface="Inter Bold"/>
                    <a:ea typeface="Inter Bold"/>
                    <a:cs typeface="Inter Bold"/>
                    <a:sym typeface="Inter Bold"/>
                  </a:rPr>
                  <a:t>a </a:t>
                </a:r>
                <a:r>
                  <a:rPr lang="en-US" sz="2139" b="1" dirty="0">
                    <a:solidFill>
                      <a:srgbClr val="253954"/>
                    </a:solidFill>
                    <a:latin typeface="Inter Bold"/>
                    <a:ea typeface="Inter Bold"/>
                    <a:cs typeface="Inter Bold"/>
                    <a:sym typeface="Inter Bold"/>
                  </a:rPr>
                  <a:t>I</a:t>
                </a:r>
                <a:r>
                  <a:rPr lang="ro-RO" sz="2139" b="1" dirty="0">
                    <a:solidFill>
                      <a:srgbClr val="253954"/>
                    </a:solidFill>
                    <a:latin typeface="Inter Bold"/>
                    <a:ea typeface="Inter Bold"/>
                    <a:cs typeface="Inter Bold"/>
                    <a:sym typeface="Inter Bold"/>
                  </a:rPr>
                  <a:t>I a</a:t>
                </a:r>
                <a:r>
                  <a:rPr lang="en-US" sz="2139" b="1" dirty="0">
                    <a:solidFill>
                      <a:srgbClr val="253954"/>
                    </a:solidFill>
                    <a:latin typeface="Inter Bold"/>
                    <a:ea typeface="Inter Bold"/>
                    <a:cs typeface="Inter Bold"/>
                    <a:sym typeface="Inter Bold"/>
                  </a:rPr>
                  <a:t>, </a:t>
                </a:r>
                <a:r>
                  <a:rPr lang="ro-RO" sz="2139" b="1" dirty="0">
                    <a:solidFill>
                      <a:srgbClr val="253954"/>
                    </a:solidFill>
                    <a:latin typeface="Inter Bold"/>
                    <a:ea typeface="Inter Bold"/>
                    <a:cs typeface="Inter Bold"/>
                    <a:sym typeface="Inter Bold"/>
                  </a:rPr>
                  <a:t>15</a:t>
                </a:r>
                <a:r>
                  <a:rPr lang="en-US" sz="2139" b="1" dirty="0">
                    <a:solidFill>
                      <a:srgbClr val="253954"/>
                    </a:solidFill>
                    <a:latin typeface="Inter Bold"/>
                    <a:ea typeface="Inter Bold"/>
                    <a:cs typeface="Inter Bold"/>
                    <a:sym typeface="Inter Bold"/>
                  </a:rPr>
                  <a:t> MAI 202</a:t>
                </a:r>
                <a:r>
                  <a:rPr lang="ro-RO" sz="2139" b="1" dirty="0">
                    <a:solidFill>
                      <a:srgbClr val="253954"/>
                    </a:solidFill>
                    <a:latin typeface="Inter Bold"/>
                    <a:ea typeface="Inter Bold"/>
                    <a:cs typeface="Inter Bold"/>
                    <a:sym typeface="Inter Bold"/>
                  </a:rPr>
                  <a:t>6</a:t>
                </a:r>
                <a:endParaRPr lang="en-US" sz="2139" b="1" dirty="0">
                  <a:solidFill>
                    <a:srgbClr val="253954"/>
                  </a:solidFill>
                  <a:latin typeface="Inter Bold"/>
                  <a:ea typeface="Inter Bold"/>
                  <a:cs typeface="Inter Bold"/>
                  <a:sym typeface="Inter Bold"/>
                </a:endParaRPr>
              </a:p>
              <a:p>
                <a:pPr algn="ctr">
                  <a:lnSpc>
                    <a:spcPts val="880"/>
                  </a:lnSpc>
                </a:pPr>
                <a:endParaRPr lang="en-US" sz="2139" b="1" dirty="0">
                  <a:solidFill>
                    <a:srgbClr val="253954"/>
                  </a:solidFill>
                  <a:latin typeface="Inter Bold"/>
                  <a:ea typeface="Inter Bold"/>
                  <a:cs typeface="Inter Bold"/>
                  <a:sym typeface="Inter Bold"/>
                </a:endParaRPr>
              </a:p>
              <a:p>
                <a:pPr algn="ctr">
                  <a:lnSpc>
                    <a:spcPts val="1597"/>
                  </a:lnSpc>
                </a:pPr>
                <a:r>
                  <a:rPr lang="en-US" sz="1535" b="1" dirty="0">
                    <a:solidFill>
                      <a:srgbClr val="253954"/>
                    </a:solidFill>
                    <a:latin typeface="Inter Bold"/>
                    <a:ea typeface="Inter Bold"/>
                    <a:cs typeface="Inter Bold"/>
                    <a:sym typeface="Inter Bold"/>
                  </a:rPr>
                  <a:t>CONCURS PENTRU ELEVII CLASELOR A-XI-A ȘI A-XII-A</a:t>
                </a:r>
              </a:p>
              <a:p>
                <a:pPr algn="ctr">
                  <a:lnSpc>
                    <a:spcPts val="834"/>
                  </a:lnSpc>
                </a:pPr>
                <a:endParaRPr lang="en-US" sz="1535" b="1" dirty="0">
                  <a:solidFill>
                    <a:srgbClr val="253954"/>
                  </a:solidFill>
                  <a:latin typeface="Inter Bold"/>
                  <a:ea typeface="Inter Bold"/>
                  <a:cs typeface="Inter Bold"/>
                  <a:sym typeface="Inter Bold"/>
                </a:endParaRPr>
              </a:p>
            </p:txBody>
          </p:sp>
        </p:grpSp>
      </p:grpSp>
      <p:sp>
        <p:nvSpPr>
          <p:cNvPr id="15" name="TextBox 3">
            <a:extLst>
              <a:ext uri="{FF2B5EF4-FFF2-40B4-BE49-F238E27FC236}">
                <a16:creationId xmlns:a16="http://schemas.microsoft.com/office/drawing/2014/main" id="{1F419BF1-2997-DC29-D4C5-D7B72D439AFB}"/>
              </a:ext>
            </a:extLst>
          </p:cNvPr>
          <p:cNvSpPr txBox="1"/>
          <p:nvPr/>
        </p:nvSpPr>
        <p:spPr>
          <a:xfrm>
            <a:off x="354680" y="1790742"/>
            <a:ext cx="4004173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/>
            </a:pPr>
            <a:r>
              <a:rPr lang="ro-RO" sz="4400" b="1" dirty="0">
                <a:solidFill>
                  <a:srgbClr val="00B050"/>
                </a:solidFill>
              </a:rPr>
              <a:t>[Nume proiect]  </a:t>
            </a:r>
            <a:endParaRPr sz="4400" b="1" dirty="0">
              <a:solidFill>
                <a:srgbClr val="00B050"/>
              </a:solidFill>
            </a:endParaRPr>
          </a:p>
        </p:txBody>
      </p:sp>
      <p:sp>
        <p:nvSpPr>
          <p:cNvPr id="16" name="TextBox 4">
            <a:extLst>
              <a:ext uri="{FF2B5EF4-FFF2-40B4-BE49-F238E27FC236}">
                <a16:creationId xmlns:a16="http://schemas.microsoft.com/office/drawing/2014/main" id="{60EB0ECD-2C7B-5367-818A-ECB920EFD11D}"/>
              </a:ext>
            </a:extLst>
          </p:cNvPr>
          <p:cNvSpPr txBox="1"/>
          <p:nvPr/>
        </p:nvSpPr>
        <p:spPr>
          <a:xfrm>
            <a:off x="347327" y="3743481"/>
            <a:ext cx="9042475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/>
            </a:pPr>
            <a:r>
              <a:rPr sz="3200" b="1" dirty="0" err="1"/>
              <a:t>Descriere</a:t>
            </a:r>
            <a:r>
              <a:rPr sz="3200" b="1" dirty="0"/>
              <a:t> </a:t>
            </a:r>
            <a:r>
              <a:rPr sz="3200" b="1" dirty="0" err="1"/>
              <a:t>Proiect</a:t>
            </a:r>
            <a:r>
              <a:rPr sz="3200" dirty="0"/>
              <a:t>: </a:t>
            </a:r>
            <a:r>
              <a:rPr sz="3200" dirty="0">
                <a:solidFill>
                  <a:srgbClr val="00B050"/>
                </a:solidFill>
              </a:rPr>
              <a:t>[Pe </a:t>
            </a:r>
            <a:r>
              <a:rPr sz="3200" dirty="0" err="1">
                <a:solidFill>
                  <a:srgbClr val="00B050"/>
                </a:solidFill>
              </a:rPr>
              <a:t>scurt</a:t>
            </a:r>
            <a:r>
              <a:rPr sz="3200" dirty="0">
                <a:solidFill>
                  <a:srgbClr val="00B050"/>
                </a:solidFill>
              </a:rPr>
              <a:t>, </a:t>
            </a:r>
            <a:r>
              <a:rPr sz="3200" dirty="0" err="1">
                <a:solidFill>
                  <a:srgbClr val="00B050"/>
                </a:solidFill>
              </a:rPr>
              <a:t>despre</a:t>
            </a:r>
            <a:r>
              <a:rPr sz="3200" dirty="0">
                <a:solidFill>
                  <a:srgbClr val="00B050"/>
                </a:solidFill>
              </a:rPr>
              <a:t> </a:t>
            </a:r>
            <a:r>
              <a:rPr sz="3200" dirty="0" err="1">
                <a:solidFill>
                  <a:srgbClr val="00B050"/>
                </a:solidFill>
              </a:rPr>
              <a:t>ce</a:t>
            </a:r>
            <a:r>
              <a:rPr sz="3200" dirty="0">
                <a:solidFill>
                  <a:srgbClr val="00B050"/>
                </a:solidFill>
              </a:rPr>
              <a:t> </a:t>
            </a:r>
            <a:r>
              <a:rPr sz="3200" dirty="0" err="1">
                <a:solidFill>
                  <a:srgbClr val="00B050"/>
                </a:solidFill>
              </a:rPr>
              <a:t>este</a:t>
            </a:r>
            <a:r>
              <a:rPr sz="3200" dirty="0">
                <a:solidFill>
                  <a:srgbClr val="00B050"/>
                </a:solidFill>
              </a:rPr>
              <a:t> </a:t>
            </a:r>
            <a:r>
              <a:rPr sz="3200" dirty="0" err="1">
                <a:solidFill>
                  <a:srgbClr val="00B050"/>
                </a:solidFill>
              </a:rPr>
              <a:t>proiectul</a:t>
            </a:r>
            <a:r>
              <a:rPr sz="3200" dirty="0">
                <a:solidFill>
                  <a:srgbClr val="00B050"/>
                </a:solidFill>
              </a:rPr>
              <a:t>]</a:t>
            </a:r>
          </a:p>
        </p:txBody>
      </p:sp>
      <p:sp>
        <p:nvSpPr>
          <p:cNvPr id="17" name="TextBox 5">
            <a:extLst>
              <a:ext uri="{FF2B5EF4-FFF2-40B4-BE49-F238E27FC236}">
                <a16:creationId xmlns:a16="http://schemas.microsoft.com/office/drawing/2014/main" id="{DD52C2E8-C175-622C-C2C3-5E3E85DB0C5F}"/>
              </a:ext>
            </a:extLst>
          </p:cNvPr>
          <p:cNvSpPr txBox="1"/>
          <p:nvPr/>
        </p:nvSpPr>
        <p:spPr>
          <a:xfrm>
            <a:off x="270167" y="10508962"/>
            <a:ext cx="9751067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/>
            </a:pPr>
            <a:r>
              <a:rPr sz="3200" b="1" dirty="0" err="1"/>
              <a:t>Obiective</a:t>
            </a:r>
            <a:r>
              <a:rPr sz="3200" b="1" dirty="0"/>
              <a:t> </a:t>
            </a:r>
            <a:r>
              <a:rPr sz="3200" b="1" dirty="0" err="1"/>
              <a:t>și</a:t>
            </a:r>
            <a:r>
              <a:rPr sz="3200" b="1" dirty="0"/>
              <a:t> </a:t>
            </a:r>
            <a:r>
              <a:rPr lang="ro-RO" sz="3200" b="1" dirty="0"/>
              <a:t>i</a:t>
            </a:r>
            <a:r>
              <a:rPr sz="3200" b="1" dirty="0" err="1"/>
              <a:t>mpact</a:t>
            </a:r>
            <a:r>
              <a:rPr sz="3200" dirty="0"/>
              <a:t>: </a:t>
            </a:r>
            <a:r>
              <a:rPr sz="3200" dirty="0">
                <a:solidFill>
                  <a:srgbClr val="00B050"/>
                </a:solidFill>
              </a:rPr>
              <a:t>[</a:t>
            </a:r>
            <a:r>
              <a:rPr sz="3200" dirty="0" err="1">
                <a:solidFill>
                  <a:srgbClr val="00B050"/>
                </a:solidFill>
              </a:rPr>
              <a:t>Descrie</a:t>
            </a:r>
            <a:r>
              <a:rPr sz="3200" dirty="0">
                <a:solidFill>
                  <a:srgbClr val="00B050"/>
                </a:solidFill>
              </a:rPr>
              <a:t> </a:t>
            </a:r>
            <a:r>
              <a:rPr sz="3200" dirty="0" err="1">
                <a:solidFill>
                  <a:srgbClr val="00B050"/>
                </a:solidFill>
              </a:rPr>
              <a:t>scopul</a:t>
            </a:r>
            <a:r>
              <a:rPr sz="3200" dirty="0">
                <a:solidFill>
                  <a:srgbClr val="00B050"/>
                </a:solidFill>
              </a:rPr>
              <a:t> </a:t>
            </a:r>
            <a:r>
              <a:rPr sz="3200" dirty="0" err="1">
                <a:solidFill>
                  <a:srgbClr val="00B050"/>
                </a:solidFill>
              </a:rPr>
              <a:t>și</a:t>
            </a:r>
            <a:r>
              <a:rPr sz="3200" dirty="0">
                <a:solidFill>
                  <a:srgbClr val="00B050"/>
                </a:solidFill>
              </a:rPr>
              <a:t> </a:t>
            </a:r>
            <a:r>
              <a:rPr sz="3200" dirty="0" err="1">
                <a:solidFill>
                  <a:srgbClr val="00B050"/>
                </a:solidFill>
              </a:rPr>
              <a:t>efectul</a:t>
            </a:r>
            <a:r>
              <a:rPr sz="3200" dirty="0">
                <a:solidFill>
                  <a:srgbClr val="00B050"/>
                </a:solidFill>
              </a:rPr>
              <a:t> </a:t>
            </a:r>
            <a:r>
              <a:rPr sz="3200" dirty="0" err="1">
                <a:solidFill>
                  <a:srgbClr val="00B050"/>
                </a:solidFill>
              </a:rPr>
              <a:t>proiectului</a:t>
            </a:r>
            <a:r>
              <a:rPr sz="3200" dirty="0">
                <a:solidFill>
                  <a:srgbClr val="00B050"/>
                </a:solidFill>
              </a:rPr>
              <a:t>]</a:t>
            </a:r>
          </a:p>
        </p:txBody>
      </p:sp>
      <p:sp>
        <p:nvSpPr>
          <p:cNvPr id="18" name="TextBox 6">
            <a:extLst>
              <a:ext uri="{FF2B5EF4-FFF2-40B4-BE49-F238E27FC236}">
                <a16:creationId xmlns:a16="http://schemas.microsoft.com/office/drawing/2014/main" id="{38C8B342-DBE1-856C-C44D-C9ADA50A9FCB}"/>
              </a:ext>
            </a:extLst>
          </p:cNvPr>
          <p:cNvSpPr txBox="1"/>
          <p:nvPr/>
        </p:nvSpPr>
        <p:spPr>
          <a:xfrm>
            <a:off x="827670" y="4577590"/>
            <a:ext cx="5370573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/>
            </a:pPr>
            <a:r>
              <a:rPr lang="ro-RO" dirty="0">
                <a:solidFill>
                  <a:srgbClr val="00B050"/>
                </a:solidFill>
              </a:rPr>
              <a:t>Se vor adăuga i</a:t>
            </a:r>
            <a:r>
              <a:rPr dirty="0" err="1">
                <a:solidFill>
                  <a:srgbClr val="00B050"/>
                </a:solidFill>
              </a:rPr>
              <a:t>magin</a:t>
            </a:r>
            <a:r>
              <a:rPr lang="ro-RO" dirty="0">
                <a:solidFill>
                  <a:srgbClr val="00B050"/>
                </a:solidFill>
              </a:rPr>
              <a:t>i, schițe,</a:t>
            </a:r>
            <a:r>
              <a:rPr dirty="0">
                <a:solidFill>
                  <a:srgbClr val="00B050"/>
                </a:solidFill>
              </a:rPr>
              <a:t> </a:t>
            </a:r>
            <a:r>
              <a:rPr lang="ro-RO" dirty="0">
                <a:solidFill>
                  <a:srgbClr val="00B050"/>
                </a:solidFill>
              </a:rPr>
              <a:t>g</a:t>
            </a:r>
            <a:r>
              <a:rPr dirty="0" err="1">
                <a:solidFill>
                  <a:srgbClr val="00B050"/>
                </a:solidFill>
              </a:rPr>
              <a:t>rafic</a:t>
            </a:r>
            <a:r>
              <a:rPr lang="ro-RO" dirty="0">
                <a:solidFill>
                  <a:srgbClr val="00B050"/>
                </a:solidFill>
              </a:rPr>
              <a:t>e etc. </a:t>
            </a:r>
            <a:endParaRPr dirty="0">
              <a:solidFill>
                <a:srgbClr val="00B050"/>
              </a:solidFill>
            </a:endParaRPr>
          </a:p>
        </p:txBody>
      </p:sp>
      <p:sp>
        <p:nvSpPr>
          <p:cNvPr id="19" name="TextBox 7">
            <a:extLst>
              <a:ext uri="{FF2B5EF4-FFF2-40B4-BE49-F238E27FC236}">
                <a16:creationId xmlns:a16="http://schemas.microsoft.com/office/drawing/2014/main" id="{07036F5C-B078-0480-64E8-B091B717D9A9}"/>
              </a:ext>
            </a:extLst>
          </p:cNvPr>
          <p:cNvSpPr txBox="1"/>
          <p:nvPr/>
        </p:nvSpPr>
        <p:spPr>
          <a:xfrm>
            <a:off x="298464" y="18393739"/>
            <a:ext cx="8566961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/>
            </a:pPr>
            <a:r>
              <a:rPr sz="3200" b="1" dirty="0" err="1"/>
              <a:t>Concluzii</a:t>
            </a:r>
            <a:r>
              <a:rPr sz="3200" b="1" dirty="0"/>
              <a:t> </a:t>
            </a:r>
            <a:r>
              <a:rPr lang="ro-RO" sz="3200" b="1" dirty="0"/>
              <a:t>ș</a:t>
            </a:r>
            <a:r>
              <a:rPr sz="3200" b="1" dirty="0" err="1"/>
              <a:t>i</a:t>
            </a:r>
            <a:r>
              <a:rPr sz="3200" b="1" dirty="0"/>
              <a:t> </a:t>
            </a:r>
            <a:r>
              <a:rPr lang="ro-RO" sz="3200" b="1" dirty="0"/>
              <a:t>i</a:t>
            </a:r>
            <a:r>
              <a:rPr sz="3200" b="1" dirty="0"/>
              <a:t>nova</a:t>
            </a:r>
            <a:r>
              <a:rPr lang="ro-RO" sz="3200" b="1" dirty="0"/>
              <a:t>ț</a:t>
            </a:r>
            <a:r>
              <a:rPr sz="3200" b="1" dirty="0"/>
              <a:t>ii</a:t>
            </a:r>
            <a:r>
              <a:rPr sz="3200" dirty="0"/>
              <a:t>: </a:t>
            </a:r>
            <a:r>
              <a:rPr sz="3200" dirty="0">
                <a:solidFill>
                  <a:srgbClr val="00B050"/>
                </a:solidFill>
              </a:rPr>
              <a:t>[Ce </a:t>
            </a:r>
            <a:r>
              <a:rPr sz="3200" dirty="0" err="1">
                <a:solidFill>
                  <a:srgbClr val="00B050"/>
                </a:solidFill>
              </a:rPr>
              <a:t>aduce</a:t>
            </a:r>
            <a:r>
              <a:rPr sz="3200" dirty="0">
                <a:solidFill>
                  <a:srgbClr val="00B050"/>
                </a:solidFill>
              </a:rPr>
              <a:t> nou </a:t>
            </a:r>
            <a:r>
              <a:rPr sz="3200" dirty="0" err="1">
                <a:solidFill>
                  <a:srgbClr val="00B050"/>
                </a:solidFill>
              </a:rPr>
              <a:t>acest</a:t>
            </a:r>
            <a:r>
              <a:rPr sz="3200" dirty="0">
                <a:solidFill>
                  <a:srgbClr val="00B050"/>
                </a:solidFill>
              </a:rPr>
              <a:t> </a:t>
            </a:r>
            <a:r>
              <a:rPr sz="3200" dirty="0" err="1">
                <a:solidFill>
                  <a:srgbClr val="00B050"/>
                </a:solidFill>
              </a:rPr>
              <a:t>proiect</a:t>
            </a:r>
            <a:r>
              <a:rPr sz="3200" dirty="0">
                <a:solidFill>
                  <a:srgbClr val="00B050"/>
                </a:solidFill>
              </a:rPr>
              <a:t>?]</a:t>
            </a:r>
          </a:p>
        </p:txBody>
      </p:sp>
      <p:sp>
        <p:nvSpPr>
          <p:cNvPr id="20" name="TextBox 3">
            <a:extLst>
              <a:ext uri="{FF2B5EF4-FFF2-40B4-BE49-F238E27FC236}">
                <a16:creationId xmlns:a16="http://schemas.microsoft.com/office/drawing/2014/main" id="{F14A5142-81CF-130A-FAEF-D92D54359926}"/>
              </a:ext>
            </a:extLst>
          </p:cNvPr>
          <p:cNvSpPr txBox="1"/>
          <p:nvPr/>
        </p:nvSpPr>
        <p:spPr>
          <a:xfrm>
            <a:off x="347327" y="2731590"/>
            <a:ext cx="9294276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/>
            </a:pPr>
            <a:r>
              <a:rPr lang="ro-RO" sz="3200" dirty="0">
                <a:solidFill>
                  <a:srgbClr val="00B050"/>
                </a:solidFill>
              </a:rPr>
              <a:t>[Nume, prenume autor/autori</a:t>
            </a:r>
            <a:r>
              <a:rPr sz="3200" dirty="0">
                <a:solidFill>
                  <a:srgbClr val="00B050"/>
                </a:solidFill>
              </a:rPr>
              <a:t>]  | </a:t>
            </a:r>
            <a:r>
              <a:rPr lang="ro-RO" sz="3200" dirty="0">
                <a:solidFill>
                  <a:srgbClr val="00B050"/>
                </a:solidFill>
              </a:rPr>
              <a:t> </a:t>
            </a:r>
            <a:r>
              <a:rPr sz="3200" dirty="0">
                <a:solidFill>
                  <a:srgbClr val="00B050"/>
                </a:solidFill>
              </a:rPr>
              <a:t>[</a:t>
            </a:r>
            <a:r>
              <a:rPr sz="3200" dirty="0" err="1">
                <a:solidFill>
                  <a:srgbClr val="00B050"/>
                </a:solidFill>
              </a:rPr>
              <a:t>Nume</a:t>
            </a:r>
            <a:r>
              <a:rPr sz="3200" dirty="0">
                <a:solidFill>
                  <a:srgbClr val="00B050"/>
                </a:solidFill>
              </a:rPr>
              <a:t> </a:t>
            </a:r>
            <a:r>
              <a:rPr sz="3200" dirty="0" err="1">
                <a:solidFill>
                  <a:srgbClr val="00B050"/>
                </a:solidFill>
              </a:rPr>
              <a:t>școală</a:t>
            </a:r>
            <a:r>
              <a:rPr lang="ro-RO" sz="3200" dirty="0">
                <a:solidFill>
                  <a:srgbClr val="00B050"/>
                </a:solidFill>
              </a:rPr>
              <a:t>, clasa</a:t>
            </a:r>
            <a:r>
              <a:rPr sz="3200" dirty="0">
                <a:solidFill>
                  <a:srgbClr val="00B050"/>
                </a:solidFill>
              </a:rPr>
              <a:t>]</a:t>
            </a:r>
          </a:p>
        </p:txBody>
      </p:sp>
      <p:sp>
        <p:nvSpPr>
          <p:cNvPr id="21" name="TextBox 6">
            <a:extLst>
              <a:ext uri="{FF2B5EF4-FFF2-40B4-BE49-F238E27FC236}">
                <a16:creationId xmlns:a16="http://schemas.microsoft.com/office/drawing/2014/main" id="{4B53DF71-0FFF-2DBC-7914-ED97D65E9F20}"/>
              </a:ext>
            </a:extLst>
          </p:cNvPr>
          <p:cNvSpPr txBox="1"/>
          <p:nvPr/>
        </p:nvSpPr>
        <p:spPr>
          <a:xfrm>
            <a:off x="827670" y="12231852"/>
            <a:ext cx="5370573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/>
            </a:pPr>
            <a:r>
              <a:rPr lang="it-IT" dirty="0">
                <a:solidFill>
                  <a:srgbClr val="00B050"/>
                </a:solidFill>
              </a:rPr>
              <a:t>Se vor adăuga imagini, schițe, grafice etc. </a:t>
            </a:r>
          </a:p>
        </p:txBody>
      </p:sp>
      <p:pic>
        <p:nvPicPr>
          <p:cNvPr id="24" name="Imagine 23">
            <a:extLst>
              <a:ext uri="{FF2B5EF4-FFF2-40B4-BE49-F238E27FC236}">
                <a16:creationId xmlns:a16="http://schemas.microsoft.com/office/drawing/2014/main" id="{2EB32E11-2F51-107E-7DC3-47D02F30551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75387" y="369143"/>
            <a:ext cx="1335300" cy="121163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ă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4063</TotalTime>
  <Words>200</Words>
  <Application>Microsoft Office PowerPoint</Application>
  <PresentationFormat>Particularizare</PresentationFormat>
  <Paragraphs>23</Paragraphs>
  <Slides>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3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</vt:i4>
      </vt:variant>
    </vt:vector>
  </HeadingPairs>
  <TitlesOfParts>
    <vt:vector size="5" baseType="lpstr">
      <vt:lpstr>Inter Bold</vt:lpstr>
      <vt:lpstr>Arial</vt:lpstr>
      <vt:lpstr>Calibri</vt:lpstr>
      <vt:lpstr>Office Theme</vt:lpstr>
      <vt:lpstr>Prezentare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Poster Construcțiile viitorului (42 x 60 cm)</dc:title>
  <dc:creator>Madalina Ciotlaus</dc:creator>
  <cp:lastModifiedBy>Madalina Adriana Ciotlaus</cp:lastModifiedBy>
  <cp:revision>7</cp:revision>
  <dcterms:created xsi:type="dcterms:W3CDTF">2006-08-16T00:00:00Z</dcterms:created>
  <dcterms:modified xsi:type="dcterms:W3CDTF">2026-02-03T12:54:26Z</dcterms:modified>
  <dc:identifier>DAGgY-KVDFQ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5b58b62f-6f94-46bd-8089-18e64b0a9abb_Enabled">
    <vt:lpwstr>true</vt:lpwstr>
  </property>
  <property fmtid="{D5CDD505-2E9C-101B-9397-08002B2CF9AE}" pid="3" name="MSIP_Label_5b58b62f-6f94-46bd-8089-18e64b0a9abb_SetDate">
    <vt:lpwstr>2025-03-14T10:21:37Z</vt:lpwstr>
  </property>
  <property fmtid="{D5CDD505-2E9C-101B-9397-08002B2CF9AE}" pid="4" name="MSIP_Label_5b58b62f-6f94-46bd-8089-18e64b0a9abb_Method">
    <vt:lpwstr>Standard</vt:lpwstr>
  </property>
  <property fmtid="{D5CDD505-2E9C-101B-9397-08002B2CF9AE}" pid="5" name="MSIP_Label_5b58b62f-6f94-46bd-8089-18e64b0a9abb_Name">
    <vt:lpwstr>defa4170-0d19-0005-0004-bc88714345d2</vt:lpwstr>
  </property>
  <property fmtid="{D5CDD505-2E9C-101B-9397-08002B2CF9AE}" pid="6" name="MSIP_Label_5b58b62f-6f94-46bd-8089-18e64b0a9abb_SiteId">
    <vt:lpwstr>a6eb79fa-c4a9-4cce-818d-b85274d15305</vt:lpwstr>
  </property>
  <property fmtid="{D5CDD505-2E9C-101B-9397-08002B2CF9AE}" pid="7" name="MSIP_Label_5b58b62f-6f94-46bd-8089-18e64b0a9abb_ActionId">
    <vt:lpwstr>afae019a-fe4f-4546-82d2-0496d3693b48</vt:lpwstr>
  </property>
  <property fmtid="{D5CDD505-2E9C-101B-9397-08002B2CF9AE}" pid="8" name="MSIP_Label_5b58b62f-6f94-46bd-8089-18e64b0a9abb_ContentBits">
    <vt:lpwstr>0</vt:lpwstr>
  </property>
  <property fmtid="{D5CDD505-2E9C-101B-9397-08002B2CF9AE}" pid="9" name="MSIP_Label_5b58b62f-6f94-46bd-8089-18e64b0a9abb_Tag">
    <vt:lpwstr>10, 3, 0, 1</vt:lpwstr>
  </property>
</Properties>
</file>