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5113000" cy="21602700"/>
  <p:notesSz cx="6858000" cy="9144000"/>
  <p:embeddedFontLst>
    <p:embeddedFont>
      <p:font typeface="Inter 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2233" autoAdjust="0"/>
  </p:normalViewPr>
  <p:slideViewPr>
    <p:cSldViewPr>
      <p:cViewPr varScale="1">
        <p:scale>
          <a:sx n="18" d="100"/>
          <a:sy n="18" d="100"/>
        </p:scale>
        <p:origin x="2330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-806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1D6D6-272F-4904-A1EC-F3DF8895BFF5}" type="datetimeFigureOut">
              <a:rPr lang="ro-RO" smtClean="0"/>
              <a:t>22.04.2025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25737-F21C-485F-BB73-174DAFBC69F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97018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ro-RO" b="1" dirty="0"/>
              <a:t>Instrucțiuni pentru redactarea </a:t>
            </a:r>
            <a:r>
              <a:rPr lang="ro-RO" b="1"/>
              <a:t>posterului A1</a:t>
            </a:r>
            <a:endParaRPr lang="ro-RO" b="1" dirty="0"/>
          </a:p>
          <a:p>
            <a:pPr>
              <a:buNone/>
            </a:pPr>
            <a:r>
              <a:rPr lang="ro-RO" dirty="0"/>
              <a:t>1️⃣ </a:t>
            </a:r>
            <a:r>
              <a:rPr lang="ro-RO" b="1" dirty="0"/>
              <a:t>Informații obligatorii:</a:t>
            </a:r>
            <a:endParaRPr lang="ro-RO" dirty="0"/>
          </a:p>
          <a:p>
            <a:pPr>
              <a:buFont typeface="Arial" panose="020B0604020202020204" pitchFamily="34" charset="0"/>
              <a:buChar char="•"/>
            </a:pPr>
            <a:r>
              <a:rPr lang="ro-RO" dirty="0"/>
              <a:t>Titlul proiectului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dirty="0"/>
              <a:t>Numele și prenumele autorilor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dirty="0"/>
              <a:t>Școala și clasa din care fac parte</a:t>
            </a:r>
          </a:p>
          <a:p>
            <a:pPr>
              <a:buNone/>
            </a:pPr>
            <a:r>
              <a:rPr lang="ro-RO" dirty="0"/>
              <a:t>2️⃣ </a:t>
            </a:r>
            <a:r>
              <a:rPr lang="ro-RO" b="1" dirty="0"/>
              <a:t>Format și stil:</a:t>
            </a:r>
            <a:endParaRPr lang="ro-RO" dirty="0"/>
          </a:p>
          <a:p>
            <a:pPr>
              <a:buFont typeface="Arial" panose="020B0604020202020204" pitchFamily="34" charset="0"/>
              <a:buChar char="•"/>
            </a:pPr>
            <a:r>
              <a:rPr lang="ro-RO" dirty="0"/>
              <a:t>Textul marcat cu verde oferă detalii despre font și dimensiunea acestuia; aceste pasaje trebuie </a:t>
            </a:r>
            <a:r>
              <a:rPr lang="ro-RO" b="1" dirty="0"/>
              <a:t>șterse</a:t>
            </a:r>
            <a:r>
              <a:rPr lang="ro-RO" dirty="0"/>
              <a:t> după completarea datelor.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b="1" dirty="0"/>
              <a:t>Culoarea fontului:</a:t>
            </a:r>
            <a:r>
              <a:rPr lang="ro-RO" dirty="0"/>
              <a:t> negru.</a:t>
            </a:r>
          </a:p>
          <a:p>
            <a:pPr>
              <a:buNone/>
            </a:pPr>
            <a:r>
              <a:rPr lang="ro-RO" dirty="0"/>
              <a:t>3️⃣ </a:t>
            </a:r>
            <a:r>
              <a:rPr lang="ro-RO" b="1" dirty="0"/>
              <a:t>Conținut vizual:</a:t>
            </a:r>
            <a:endParaRPr lang="ro-RO" dirty="0"/>
          </a:p>
          <a:p>
            <a:pPr>
              <a:buFont typeface="Arial" panose="020B0604020202020204" pitchFamily="34" charset="0"/>
              <a:buChar char="•"/>
            </a:pPr>
            <a:r>
              <a:rPr lang="ro-RO" dirty="0"/>
              <a:t>Se pot adăuga imagini, grafice, diagrame sau alte elemente vizuale relevante pentru descrierea proiectului.</a:t>
            </a:r>
          </a:p>
          <a:p>
            <a:r>
              <a:rPr lang="ro-RO" dirty="0"/>
              <a:t>📌 </a:t>
            </a:r>
            <a:r>
              <a:rPr lang="ro-RO" b="1" dirty="0"/>
              <a:t>Scopul posterului:</a:t>
            </a:r>
            <a:br>
              <a:rPr lang="ro-RO" dirty="0"/>
            </a:br>
            <a:r>
              <a:rPr lang="ro-RO" dirty="0"/>
              <a:t>Să ofere un </a:t>
            </a:r>
            <a:r>
              <a:rPr lang="ro-RO" b="1" dirty="0"/>
              <a:t>rezumat clar și concis</a:t>
            </a:r>
            <a:r>
              <a:rPr lang="ro-RO" dirty="0"/>
              <a:t> al proiectului, accesibil tuturor participanților la conferință.</a:t>
            </a:r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825737-F21C-485F-BB73-174DAFBC69FA}" type="slidenum">
              <a:rPr lang="ro-RO" smtClean="0"/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82079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are 13">
            <a:extLst>
              <a:ext uri="{FF2B5EF4-FFF2-40B4-BE49-F238E27FC236}">
                <a16:creationId xmlns:a16="http://schemas.microsoft.com/office/drawing/2014/main" id="{80A19DA9-9568-AD2F-A235-170DF0FA8345}"/>
              </a:ext>
            </a:extLst>
          </p:cNvPr>
          <p:cNvGrpSpPr/>
          <p:nvPr/>
        </p:nvGrpSpPr>
        <p:grpSpPr>
          <a:xfrm>
            <a:off x="827670" y="74099"/>
            <a:ext cx="13663029" cy="1565669"/>
            <a:chOff x="827670" y="74099"/>
            <a:chExt cx="13663029" cy="1565669"/>
          </a:xfrm>
        </p:grpSpPr>
        <p:sp>
          <p:nvSpPr>
            <p:cNvPr id="7" name="Freeform 7"/>
            <p:cNvSpPr/>
            <p:nvPr/>
          </p:nvSpPr>
          <p:spPr>
            <a:xfrm>
              <a:off x="11214100" y="301203"/>
              <a:ext cx="1662210" cy="1255514"/>
            </a:xfrm>
            <a:custGeom>
              <a:avLst/>
              <a:gdLst/>
              <a:ahLst/>
              <a:cxnLst/>
              <a:rect l="l" t="t" r="r" b="b"/>
              <a:pathLst>
                <a:path w="1143324" h="726052">
                  <a:moveTo>
                    <a:pt x="0" y="0"/>
                  </a:moveTo>
                  <a:lnTo>
                    <a:pt x="1143324" y="0"/>
                  </a:lnTo>
                  <a:lnTo>
                    <a:pt x="1143324" y="726052"/>
                  </a:lnTo>
                  <a:lnTo>
                    <a:pt x="0" y="7260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9859" t="-13139" r="-11424" b="-17992"/>
              </a:stretch>
            </a:blipFill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" name="Grupare 12">
              <a:extLst>
                <a:ext uri="{FF2B5EF4-FFF2-40B4-BE49-F238E27FC236}">
                  <a16:creationId xmlns:a16="http://schemas.microsoft.com/office/drawing/2014/main" id="{E89969BF-5BA1-2D25-FBF8-67652B7E2646}"/>
                </a:ext>
              </a:extLst>
            </p:cNvPr>
            <p:cNvGrpSpPr/>
            <p:nvPr/>
          </p:nvGrpSpPr>
          <p:grpSpPr>
            <a:xfrm>
              <a:off x="827670" y="74099"/>
              <a:ext cx="13663029" cy="1565669"/>
              <a:chOff x="827670" y="74099"/>
              <a:chExt cx="13663029" cy="1565669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827670" y="74099"/>
                <a:ext cx="1662210" cy="1438736"/>
              </a:xfrm>
              <a:custGeom>
                <a:avLst/>
                <a:gdLst/>
                <a:ahLst/>
                <a:cxnLst/>
                <a:rect l="l" t="t" r="r" b="b"/>
                <a:pathLst>
                  <a:path w="1662210" h="1438736">
                    <a:moveTo>
                      <a:pt x="0" y="0"/>
                    </a:moveTo>
                    <a:lnTo>
                      <a:pt x="1662210" y="0"/>
                    </a:lnTo>
                    <a:lnTo>
                      <a:pt x="1662210" y="1438736"/>
                    </a:lnTo>
                    <a:lnTo>
                      <a:pt x="0" y="143873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t="-37181" r="-8390" b="-5527"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Freeform 6"/>
              <p:cNvSpPr/>
              <p:nvPr/>
            </p:nvSpPr>
            <p:spPr>
              <a:xfrm>
                <a:off x="2790284" y="329776"/>
                <a:ext cx="2217233" cy="1211632"/>
              </a:xfrm>
              <a:custGeom>
                <a:avLst/>
                <a:gdLst/>
                <a:ahLst/>
                <a:cxnLst/>
                <a:rect l="l" t="t" r="r" b="b"/>
                <a:pathLst>
                  <a:path w="1591415" h="653837">
                    <a:moveTo>
                      <a:pt x="0" y="0"/>
                    </a:moveTo>
                    <a:lnTo>
                      <a:pt x="1591415" y="0"/>
                    </a:lnTo>
                    <a:lnTo>
                      <a:pt x="1591415" y="653837"/>
                    </a:lnTo>
                    <a:lnTo>
                      <a:pt x="0" y="65383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2994602" y="201032"/>
                <a:ext cx="1496097" cy="1438736"/>
              </a:xfrm>
              <a:custGeom>
                <a:avLst/>
                <a:gdLst/>
                <a:ahLst/>
                <a:cxnLst/>
                <a:rect l="l" t="t" r="r" b="b"/>
                <a:pathLst>
                  <a:path w="791273" h="791273">
                    <a:moveTo>
                      <a:pt x="0" y="0"/>
                    </a:moveTo>
                    <a:lnTo>
                      <a:pt x="791272" y="0"/>
                    </a:lnTo>
                    <a:lnTo>
                      <a:pt x="791272" y="791273"/>
                    </a:lnTo>
                    <a:lnTo>
                      <a:pt x="0" y="79127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4487612" y="359688"/>
                <a:ext cx="6884644" cy="1238929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>
                  <a:lnSpc>
                    <a:spcPts val="3519"/>
                  </a:lnSpc>
                </a:pPr>
                <a:r>
                  <a:rPr lang="en-US" sz="2749" b="1" dirty="0">
                    <a:solidFill>
                      <a:srgbClr val="253954"/>
                    </a:solidFill>
                    <a:latin typeface="Inter Bold"/>
                    <a:ea typeface="Inter Bold"/>
                    <a:cs typeface="Inter Bold"/>
                    <a:sym typeface="Inter Bold"/>
                  </a:rPr>
                  <a:t>CONSTRUCȚIILE VIITORULUI</a:t>
                </a:r>
              </a:p>
              <a:p>
                <a:pPr algn="ctr">
                  <a:lnSpc>
                    <a:spcPts val="2739"/>
                  </a:lnSpc>
                </a:pPr>
                <a:r>
                  <a:rPr lang="en-US" sz="2139" b="1" dirty="0">
                    <a:solidFill>
                      <a:srgbClr val="253954"/>
                    </a:solidFill>
                    <a:latin typeface="Inter Bold"/>
                    <a:ea typeface="Inter Bold"/>
                    <a:cs typeface="Inter Bold"/>
                    <a:sym typeface="Inter Bold"/>
                  </a:rPr>
                  <a:t>EDIȚIA I, 22-23 MAI 2025</a:t>
                </a:r>
              </a:p>
              <a:p>
                <a:pPr algn="ctr">
                  <a:lnSpc>
                    <a:spcPts val="880"/>
                  </a:lnSpc>
                </a:pPr>
                <a:endParaRPr lang="en-US" sz="2139" b="1" dirty="0">
                  <a:solidFill>
                    <a:srgbClr val="253954"/>
                  </a:solidFill>
                  <a:latin typeface="Inter Bold"/>
                  <a:ea typeface="Inter Bold"/>
                  <a:cs typeface="Inter Bold"/>
                  <a:sym typeface="Inter Bold"/>
                </a:endParaRPr>
              </a:p>
              <a:p>
                <a:pPr algn="ctr">
                  <a:lnSpc>
                    <a:spcPts val="1597"/>
                  </a:lnSpc>
                </a:pPr>
                <a:r>
                  <a:rPr lang="en-US" sz="1535" b="1" dirty="0">
                    <a:solidFill>
                      <a:srgbClr val="253954"/>
                    </a:solidFill>
                    <a:latin typeface="Inter Bold"/>
                    <a:ea typeface="Inter Bold"/>
                    <a:cs typeface="Inter Bold"/>
                    <a:sym typeface="Inter Bold"/>
                  </a:rPr>
                  <a:t>CONCURS PENTRU ELEVII CLASELOR A-XI-A ȘI A-XII-A</a:t>
                </a:r>
              </a:p>
              <a:p>
                <a:pPr algn="ctr">
                  <a:lnSpc>
                    <a:spcPts val="834"/>
                  </a:lnSpc>
                </a:pPr>
                <a:endParaRPr lang="en-US" sz="1535" b="1" dirty="0">
                  <a:solidFill>
                    <a:srgbClr val="253954"/>
                  </a:solidFill>
                  <a:latin typeface="Inter Bold"/>
                  <a:ea typeface="Inter Bold"/>
                  <a:cs typeface="Inter Bold"/>
                  <a:sym typeface="Inter Bold"/>
                </a:endParaRPr>
              </a:p>
            </p:txBody>
          </p:sp>
        </p:grpSp>
      </p:grpSp>
      <p:sp>
        <p:nvSpPr>
          <p:cNvPr id="15" name="TextBox 3">
            <a:extLst>
              <a:ext uri="{FF2B5EF4-FFF2-40B4-BE49-F238E27FC236}">
                <a16:creationId xmlns:a16="http://schemas.microsoft.com/office/drawing/2014/main" id="{1F419BF1-2997-DC29-D4C5-D7B72D439AFB}"/>
              </a:ext>
            </a:extLst>
          </p:cNvPr>
          <p:cNvSpPr txBox="1"/>
          <p:nvPr/>
        </p:nvSpPr>
        <p:spPr>
          <a:xfrm>
            <a:off x="354680" y="1790742"/>
            <a:ext cx="4004173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/>
            </a:pPr>
            <a:r>
              <a:rPr lang="ro-RO" sz="4400" b="1" dirty="0">
                <a:solidFill>
                  <a:srgbClr val="00B050"/>
                </a:solidFill>
              </a:rPr>
              <a:t>[Nume proiect]  </a:t>
            </a:r>
            <a:endParaRPr sz="4400" b="1" dirty="0">
              <a:solidFill>
                <a:srgbClr val="00B050"/>
              </a:solidFill>
            </a:endParaRPr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60EB0ECD-2C7B-5367-818A-ECB920EFD11D}"/>
              </a:ext>
            </a:extLst>
          </p:cNvPr>
          <p:cNvSpPr txBox="1"/>
          <p:nvPr/>
        </p:nvSpPr>
        <p:spPr>
          <a:xfrm>
            <a:off x="347327" y="3743481"/>
            <a:ext cx="904247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/>
            </a:pPr>
            <a:r>
              <a:rPr sz="3200" b="1" dirty="0" err="1"/>
              <a:t>Descriere</a:t>
            </a:r>
            <a:r>
              <a:rPr sz="3200" b="1" dirty="0"/>
              <a:t> </a:t>
            </a:r>
            <a:r>
              <a:rPr sz="3200" b="1" dirty="0" err="1"/>
              <a:t>Proiect</a:t>
            </a:r>
            <a:r>
              <a:rPr sz="3200" dirty="0"/>
              <a:t>: </a:t>
            </a:r>
            <a:r>
              <a:rPr sz="3200" dirty="0">
                <a:solidFill>
                  <a:srgbClr val="00B050"/>
                </a:solidFill>
              </a:rPr>
              <a:t>[Pe </a:t>
            </a:r>
            <a:r>
              <a:rPr sz="3200" dirty="0" err="1">
                <a:solidFill>
                  <a:srgbClr val="00B050"/>
                </a:solidFill>
              </a:rPr>
              <a:t>scurt</a:t>
            </a:r>
            <a:r>
              <a:rPr sz="3200" dirty="0">
                <a:solidFill>
                  <a:srgbClr val="00B050"/>
                </a:solidFill>
              </a:rPr>
              <a:t>, </a:t>
            </a:r>
            <a:r>
              <a:rPr sz="3200" dirty="0" err="1">
                <a:solidFill>
                  <a:srgbClr val="00B050"/>
                </a:solidFill>
              </a:rPr>
              <a:t>despre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ce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este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proiectul</a:t>
            </a:r>
            <a:r>
              <a:rPr sz="3200" dirty="0">
                <a:solidFill>
                  <a:srgbClr val="00B050"/>
                </a:solidFill>
              </a:rPr>
              <a:t>]</a:t>
            </a:r>
          </a:p>
        </p:txBody>
      </p:sp>
      <p:sp>
        <p:nvSpPr>
          <p:cNvPr id="17" name="TextBox 5">
            <a:extLst>
              <a:ext uri="{FF2B5EF4-FFF2-40B4-BE49-F238E27FC236}">
                <a16:creationId xmlns:a16="http://schemas.microsoft.com/office/drawing/2014/main" id="{DD52C2E8-C175-622C-C2C3-5E3E85DB0C5F}"/>
              </a:ext>
            </a:extLst>
          </p:cNvPr>
          <p:cNvSpPr txBox="1"/>
          <p:nvPr/>
        </p:nvSpPr>
        <p:spPr>
          <a:xfrm>
            <a:off x="270167" y="10508962"/>
            <a:ext cx="9751067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/>
            </a:pPr>
            <a:r>
              <a:rPr sz="3200" b="1" dirty="0" err="1"/>
              <a:t>Obiective</a:t>
            </a:r>
            <a:r>
              <a:rPr sz="3200" b="1" dirty="0"/>
              <a:t> </a:t>
            </a:r>
            <a:r>
              <a:rPr sz="3200" b="1" dirty="0" err="1"/>
              <a:t>și</a:t>
            </a:r>
            <a:r>
              <a:rPr sz="3200" b="1" dirty="0"/>
              <a:t> </a:t>
            </a:r>
            <a:r>
              <a:rPr lang="ro-RO" sz="3200" b="1" dirty="0"/>
              <a:t>i</a:t>
            </a:r>
            <a:r>
              <a:rPr sz="3200" b="1" dirty="0" err="1"/>
              <a:t>mpact</a:t>
            </a:r>
            <a:r>
              <a:rPr sz="3200" dirty="0"/>
              <a:t>: </a:t>
            </a:r>
            <a:r>
              <a:rPr sz="3200" dirty="0">
                <a:solidFill>
                  <a:srgbClr val="00B050"/>
                </a:solidFill>
              </a:rPr>
              <a:t>[</a:t>
            </a:r>
            <a:r>
              <a:rPr sz="3200" dirty="0" err="1">
                <a:solidFill>
                  <a:srgbClr val="00B050"/>
                </a:solidFill>
              </a:rPr>
              <a:t>Descrie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scopul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și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efectul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proiectului</a:t>
            </a:r>
            <a:r>
              <a:rPr sz="3200" dirty="0">
                <a:solidFill>
                  <a:srgbClr val="00B050"/>
                </a:solidFill>
              </a:rPr>
              <a:t>]</a:t>
            </a: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38C8B342-DBE1-856C-C44D-C9ADA50A9FCB}"/>
              </a:ext>
            </a:extLst>
          </p:cNvPr>
          <p:cNvSpPr txBox="1"/>
          <p:nvPr/>
        </p:nvSpPr>
        <p:spPr>
          <a:xfrm>
            <a:off x="827670" y="4577590"/>
            <a:ext cx="537057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/>
            </a:pPr>
            <a:r>
              <a:rPr lang="ro-RO" dirty="0"/>
              <a:t>Se vor adăuga i</a:t>
            </a:r>
            <a:r>
              <a:rPr dirty="0" err="1"/>
              <a:t>magin</a:t>
            </a:r>
            <a:r>
              <a:rPr lang="ro-RO" dirty="0"/>
              <a:t>i, schițe,</a:t>
            </a:r>
            <a:r>
              <a:rPr dirty="0"/>
              <a:t> </a:t>
            </a:r>
            <a:r>
              <a:rPr lang="ro-RO" dirty="0"/>
              <a:t>g</a:t>
            </a:r>
            <a:r>
              <a:rPr dirty="0" err="1"/>
              <a:t>rafic</a:t>
            </a:r>
            <a:r>
              <a:rPr lang="ro-RO" dirty="0"/>
              <a:t>e etc. </a:t>
            </a:r>
            <a:endParaRPr dirty="0"/>
          </a:p>
        </p:txBody>
      </p:sp>
      <p:sp>
        <p:nvSpPr>
          <p:cNvPr id="19" name="TextBox 7">
            <a:extLst>
              <a:ext uri="{FF2B5EF4-FFF2-40B4-BE49-F238E27FC236}">
                <a16:creationId xmlns:a16="http://schemas.microsoft.com/office/drawing/2014/main" id="{07036F5C-B078-0480-64E8-B091B717D9A9}"/>
              </a:ext>
            </a:extLst>
          </p:cNvPr>
          <p:cNvSpPr txBox="1"/>
          <p:nvPr/>
        </p:nvSpPr>
        <p:spPr>
          <a:xfrm>
            <a:off x="298464" y="18393739"/>
            <a:ext cx="8566961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/>
            </a:pPr>
            <a:r>
              <a:rPr sz="3200" b="1" dirty="0" err="1"/>
              <a:t>Concluzii</a:t>
            </a:r>
            <a:r>
              <a:rPr sz="3200" b="1" dirty="0"/>
              <a:t> </a:t>
            </a:r>
            <a:r>
              <a:rPr lang="ro-RO" sz="3200" b="1" dirty="0"/>
              <a:t>ș</a:t>
            </a:r>
            <a:r>
              <a:rPr sz="3200" b="1" dirty="0" err="1"/>
              <a:t>i</a:t>
            </a:r>
            <a:r>
              <a:rPr sz="3200" b="1" dirty="0"/>
              <a:t> </a:t>
            </a:r>
            <a:r>
              <a:rPr lang="ro-RO" sz="3200" b="1" dirty="0"/>
              <a:t>i</a:t>
            </a:r>
            <a:r>
              <a:rPr sz="3200" b="1" dirty="0"/>
              <a:t>nova</a:t>
            </a:r>
            <a:r>
              <a:rPr lang="ro-RO" sz="3200" b="1" dirty="0"/>
              <a:t>ț</a:t>
            </a:r>
            <a:r>
              <a:rPr sz="3200" b="1" dirty="0"/>
              <a:t>ii</a:t>
            </a:r>
            <a:r>
              <a:rPr sz="3200" dirty="0"/>
              <a:t>: </a:t>
            </a:r>
            <a:r>
              <a:rPr sz="3200" dirty="0">
                <a:solidFill>
                  <a:srgbClr val="00B050"/>
                </a:solidFill>
              </a:rPr>
              <a:t>[Ce </a:t>
            </a:r>
            <a:r>
              <a:rPr sz="3200" dirty="0" err="1">
                <a:solidFill>
                  <a:srgbClr val="00B050"/>
                </a:solidFill>
              </a:rPr>
              <a:t>aduce</a:t>
            </a:r>
            <a:r>
              <a:rPr sz="3200" dirty="0">
                <a:solidFill>
                  <a:srgbClr val="00B050"/>
                </a:solidFill>
              </a:rPr>
              <a:t> nou </a:t>
            </a:r>
            <a:r>
              <a:rPr sz="3200" dirty="0" err="1">
                <a:solidFill>
                  <a:srgbClr val="00B050"/>
                </a:solidFill>
              </a:rPr>
              <a:t>acest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proiect</a:t>
            </a:r>
            <a:r>
              <a:rPr sz="3200" dirty="0">
                <a:solidFill>
                  <a:srgbClr val="00B050"/>
                </a:solidFill>
              </a:rPr>
              <a:t>?]</a:t>
            </a:r>
          </a:p>
        </p:txBody>
      </p:sp>
      <p:sp>
        <p:nvSpPr>
          <p:cNvPr id="20" name="TextBox 3">
            <a:extLst>
              <a:ext uri="{FF2B5EF4-FFF2-40B4-BE49-F238E27FC236}">
                <a16:creationId xmlns:a16="http://schemas.microsoft.com/office/drawing/2014/main" id="{F14A5142-81CF-130A-FAEF-D92D54359926}"/>
              </a:ext>
            </a:extLst>
          </p:cNvPr>
          <p:cNvSpPr txBox="1"/>
          <p:nvPr/>
        </p:nvSpPr>
        <p:spPr>
          <a:xfrm>
            <a:off x="347327" y="2731590"/>
            <a:ext cx="929427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/>
            </a:pPr>
            <a:r>
              <a:rPr lang="ro-RO" sz="3200" dirty="0">
                <a:solidFill>
                  <a:srgbClr val="00B050"/>
                </a:solidFill>
              </a:rPr>
              <a:t>[Nume, prenume autor/autori</a:t>
            </a:r>
            <a:r>
              <a:rPr sz="3200" dirty="0">
                <a:solidFill>
                  <a:srgbClr val="00B050"/>
                </a:solidFill>
              </a:rPr>
              <a:t>]  | </a:t>
            </a:r>
            <a:r>
              <a:rPr lang="ro-RO" sz="3200" dirty="0">
                <a:solidFill>
                  <a:srgbClr val="00B050"/>
                </a:solidFill>
              </a:rPr>
              <a:t> </a:t>
            </a:r>
            <a:r>
              <a:rPr sz="3200" dirty="0">
                <a:solidFill>
                  <a:srgbClr val="00B050"/>
                </a:solidFill>
              </a:rPr>
              <a:t>[</a:t>
            </a:r>
            <a:r>
              <a:rPr sz="3200" dirty="0" err="1">
                <a:solidFill>
                  <a:srgbClr val="00B050"/>
                </a:solidFill>
              </a:rPr>
              <a:t>Nume</a:t>
            </a:r>
            <a:r>
              <a:rPr sz="3200" dirty="0">
                <a:solidFill>
                  <a:srgbClr val="00B050"/>
                </a:solidFill>
              </a:rPr>
              <a:t> </a:t>
            </a:r>
            <a:r>
              <a:rPr sz="3200" dirty="0" err="1">
                <a:solidFill>
                  <a:srgbClr val="00B050"/>
                </a:solidFill>
              </a:rPr>
              <a:t>școală</a:t>
            </a:r>
            <a:r>
              <a:rPr lang="ro-RO" sz="3200" dirty="0">
                <a:solidFill>
                  <a:srgbClr val="00B050"/>
                </a:solidFill>
              </a:rPr>
              <a:t>, clasa</a:t>
            </a:r>
            <a:r>
              <a:rPr sz="3200" dirty="0">
                <a:solidFill>
                  <a:srgbClr val="00B050"/>
                </a:solidFill>
              </a:rPr>
              <a:t>]</a:t>
            </a:r>
          </a:p>
        </p:txBody>
      </p:sp>
      <p:sp>
        <p:nvSpPr>
          <p:cNvPr id="21" name="TextBox 6">
            <a:extLst>
              <a:ext uri="{FF2B5EF4-FFF2-40B4-BE49-F238E27FC236}">
                <a16:creationId xmlns:a16="http://schemas.microsoft.com/office/drawing/2014/main" id="{4B53DF71-0FFF-2DBC-7914-ED97D65E9F20}"/>
              </a:ext>
            </a:extLst>
          </p:cNvPr>
          <p:cNvSpPr txBox="1"/>
          <p:nvPr/>
        </p:nvSpPr>
        <p:spPr>
          <a:xfrm>
            <a:off x="827670" y="12231852"/>
            <a:ext cx="537057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/>
            </a:pPr>
            <a:r>
              <a:rPr lang="it-IT" dirty="0"/>
              <a:t>Se vor adăuga imagini, schițe, grafice etc.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4052</TotalTime>
  <Words>192</Words>
  <Application>Microsoft Office PowerPoint</Application>
  <PresentationFormat>Particularizare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5" baseType="lpstr">
      <vt:lpstr>Inter Bold</vt:lpstr>
      <vt:lpstr>Arial</vt:lpstr>
      <vt:lpstr>Calibri</vt:lpstr>
      <vt:lpstr>Office Theme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Construcțiile viitorului (42 x 60 cm)</dc:title>
  <dc:creator>Madalina Ciotlaus</dc:creator>
  <cp:lastModifiedBy>Madalina Adriana Ciotlaus</cp:lastModifiedBy>
  <cp:revision>6</cp:revision>
  <dcterms:created xsi:type="dcterms:W3CDTF">2006-08-16T00:00:00Z</dcterms:created>
  <dcterms:modified xsi:type="dcterms:W3CDTF">2025-04-22T12:02:57Z</dcterms:modified>
  <dc:identifier>DAGgY-KVDFQ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b58b62f-6f94-46bd-8089-18e64b0a9abb_Enabled">
    <vt:lpwstr>true</vt:lpwstr>
  </property>
  <property fmtid="{D5CDD505-2E9C-101B-9397-08002B2CF9AE}" pid="3" name="MSIP_Label_5b58b62f-6f94-46bd-8089-18e64b0a9abb_SetDate">
    <vt:lpwstr>2025-03-14T10:21:37Z</vt:lpwstr>
  </property>
  <property fmtid="{D5CDD505-2E9C-101B-9397-08002B2CF9AE}" pid="4" name="MSIP_Label_5b58b62f-6f94-46bd-8089-18e64b0a9abb_Method">
    <vt:lpwstr>Standard</vt:lpwstr>
  </property>
  <property fmtid="{D5CDD505-2E9C-101B-9397-08002B2CF9AE}" pid="5" name="MSIP_Label_5b58b62f-6f94-46bd-8089-18e64b0a9abb_Name">
    <vt:lpwstr>defa4170-0d19-0005-0004-bc88714345d2</vt:lpwstr>
  </property>
  <property fmtid="{D5CDD505-2E9C-101B-9397-08002B2CF9AE}" pid="6" name="MSIP_Label_5b58b62f-6f94-46bd-8089-18e64b0a9abb_SiteId">
    <vt:lpwstr>a6eb79fa-c4a9-4cce-818d-b85274d15305</vt:lpwstr>
  </property>
  <property fmtid="{D5CDD505-2E9C-101B-9397-08002B2CF9AE}" pid="7" name="MSIP_Label_5b58b62f-6f94-46bd-8089-18e64b0a9abb_ActionId">
    <vt:lpwstr>afae019a-fe4f-4546-82d2-0496d3693b48</vt:lpwstr>
  </property>
  <property fmtid="{D5CDD505-2E9C-101B-9397-08002B2CF9AE}" pid="8" name="MSIP_Label_5b58b62f-6f94-46bd-8089-18e64b0a9abb_ContentBits">
    <vt:lpwstr>0</vt:lpwstr>
  </property>
  <property fmtid="{D5CDD505-2E9C-101B-9397-08002B2CF9AE}" pid="9" name="MSIP_Label_5b58b62f-6f94-46bd-8089-18e64b0a9abb_Tag">
    <vt:lpwstr>10, 3, 0, 1</vt:lpwstr>
  </property>
</Properties>
</file>